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1"/>
  </p:notesMasterIdLst>
  <p:sldIdLst>
    <p:sldId id="450" r:id="rId2"/>
    <p:sldId id="451" r:id="rId3"/>
    <p:sldId id="452" r:id="rId4"/>
    <p:sldId id="455" r:id="rId5"/>
    <p:sldId id="622" r:id="rId6"/>
    <p:sldId id="453" r:id="rId7"/>
    <p:sldId id="456" r:id="rId8"/>
    <p:sldId id="454" r:id="rId9"/>
    <p:sldId id="457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54"/>
    <p:restoredTop sz="94675"/>
  </p:normalViewPr>
  <p:slideViewPr>
    <p:cSldViewPr snapToGrid="0" snapToObjects="1" showGuides="1">
      <p:cViewPr varScale="1">
        <p:scale>
          <a:sx n="108" d="100"/>
          <a:sy n="108" d="100"/>
        </p:scale>
        <p:origin x="3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3B955-FAF0-8D46-AB49-555DEB0BBA3F}" type="datetimeFigureOut">
              <a:rPr lang="en-US" smtClean="0"/>
              <a:t>10/9/20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E40C2-B575-AA4D-A826-18CD3B083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49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9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20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-0.3572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37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8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972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56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-0.3572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725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90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Autofit/>
          </a:bodyPr>
          <a:lstStyle>
            <a:lvl1pPr algn="l">
              <a:defRPr sz="4000" b="0" i="0">
                <a:solidFill>
                  <a:schemeClr val="tx2"/>
                </a:solidFill>
                <a:latin typeface="Franklin Gothic Book"/>
                <a:cs typeface="Franklin Gothic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1pPr>
            <a:lvl2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2pPr>
            <a:lvl3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3pPr>
            <a:lvl4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4pPr>
            <a:lvl5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040" y="6256217"/>
            <a:ext cx="1518920" cy="37661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 flipH="1">
            <a:off x="457200" y="6721475"/>
            <a:ext cx="368300" cy="0"/>
          </a:xfrm>
          <a:prstGeom prst="line">
            <a:avLst/>
          </a:prstGeom>
          <a:ln w="12700" cmpd="sng">
            <a:solidFill>
              <a:schemeClr val="bg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3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96244"/>
            <a:ext cx="7772400" cy="2056556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756920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bg1">
                    <a:lumMod val="85000"/>
                  </a:schemeClr>
                </a:solidFill>
                <a:latin typeface="Franklin Gothic Book"/>
                <a:cs typeface="Franklin Gothic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 descr="MOFFITT_LOGO_HORIZ 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040" y="6252272"/>
            <a:ext cx="1518920" cy="376619"/>
          </a:xfrm>
          <a:prstGeom prst="rect">
            <a:avLst/>
          </a:prstGeom>
        </p:spPr>
      </p:pic>
      <p:sp>
        <p:nvSpPr>
          <p:cNvPr id="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1" y="6019800"/>
            <a:ext cx="6629400" cy="574675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800" b="0" i="0">
                <a:solidFill>
                  <a:srgbClr val="D9D9D9"/>
                </a:solidFill>
                <a:latin typeface="Franklin Gothic Medium"/>
                <a:cs typeface="Franklin Gothic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00100" y="3332680"/>
            <a:ext cx="368300" cy="0"/>
          </a:xfrm>
          <a:prstGeom prst="line">
            <a:avLst/>
          </a:prstGeom>
          <a:ln w="12700" cmpd="sng">
            <a:solidFill>
              <a:schemeClr val="bg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88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vertPNGsammy.png" descr="invertPNGsammy.png">
            <a:extLst>
              <a:ext uri="{FF2B5EF4-FFF2-40B4-BE49-F238E27FC236}">
                <a16:creationId xmlns:a16="http://schemas.microsoft.com/office/drawing/2014/main" id="{A553216C-33F1-FA46-8FF2-38C248C5A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858" y="-265458"/>
            <a:ext cx="9144281" cy="5029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M-large.png"/>
          <p:cNvPicPr>
            <a:picLocks noChangeAspect="1"/>
          </p:cNvPicPr>
          <p:nvPr userDrawn="1"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254" y="-76200"/>
            <a:ext cx="4800601" cy="4698187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0" y="4648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6600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DD4CCD5-CD17-8C42-AEF0-EFAAF24E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45148"/>
            <a:ext cx="6400800" cy="756920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82FC7F4D-6CBF-E646-9AEF-26C058544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6480" y="62701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droppedImage.pdf">
            <a:extLst>
              <a:ext uri="{FF2B5EF4-FFF2-40B4-BE49-F238E27FC236}">
                <a16:creationId xmlns:a16="http://schemas.microsoft.com/office/drawing/2014/main" id="{E559A055-F3E6-0941-8D82-CD94CF8FEC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00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vertPNGsammy.png" descr="invertPNGsammy.png">
            <a:extLst>
              <a:ext uri="{FF2B5EF4-FFF2-40B4-BE49-F238E27FC236}">
                <a16:creationId xmlns:a16="http://schemas.microsoft.com/office/drawing/2014/main" id="{70431312-5457-9A43-BBE2-DB2B43756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163097" y="-245302"/>
            <a:ext cx="9571189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M-large.png"/>
          <p:cNvPicPr>
            <a:picLocks noChangeAspect="1"/>
          </p:cNvPicPr>
          <p:nvPr userDrawn="1"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6778" y="0"/>
            <a:ext cx="1557221" cy="152400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pic>
        <p:nvPicPr>
          <p:cNvPr id="11" name="droppedImage.pdf">
            <a:extLst>
              <a:ext uri="{FF2B5EF4-FFF2-40B4-BE49-F238E27FC236}">
                <a16:creationId xmlns:a16="http://schemas.microsoft.com/office/drawing/2014/main" id="{CDDEC382-2886-5541-9AA6-E214B54855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0F9CEC-2781-D44C-984E-BAB8D65D4066}"/>
              </a:ext>
            </a:extLst>
          </p:cNvPr>
          <p:cNvSpPr/>
          <p:nvPr userDrawn="1"/>
        </p:nvSpPr>
        <p:spPr>
          <a:xfrm>
            <a:off x="6927" y="6108584"/>
            <a:ext cx="9156528" cy="749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828800"/>
            <a:ext cx="8382000" cy="41910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  <a:p>
            <a:r>
              <a:rPr lang="en-US" sz="2400" dirty="0" err="1">
                <a:latin typeface="Franklin Gothic Book" panose="020B0503020102020204" pitchFamily="34" charset="0"/>
              </a:rPr>
              <a:t>Duis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aute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irure</a:t>
            </a:r>
            <a:r>
              <a:rPr lang="en-US" sz="2400" dirty="0">
                <a:latin typeface="Franklin Gothic Book" panose="020B0503020102020204" pitchFamily="34" charset="0"/>
              </a:rPr>
              <a:t> dolor in </a:t>
            </a:r>
            <a:r>
              <a:rPr lang="en-US" sz="2400" dirty="0" err="1">
                <a:latin typeface="Franklin Gothic Book" panose="020B0503020102020204" pitchFamily="34" charset="0"/>
              </a:rPr>
              <a:t>reprehenderit</a:t>
            </a:r>
            <a:r>
              <a:rPr lang="en-US" sz="2400" dirty="0">
                <a:latin typeface="Franklin Gothic Book" panose="020B0503020102020204" pitchFamily="34" charset="0"/>
              </a:rPr>
              <a:t> in </a:t>
            </a:r>
            <a:r>
              <a:rPr lang="en-US" sz="2400" dirty="0" err="1">
                <a:latin typeface="Franklin Gothic Book" panose="020B0503020102020204" pitchFamily="34" charset="0"/>
              </a:rPr>
              <a:t>voluptate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velit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esse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cillum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eu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fugiat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nulla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pariatur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Excepteur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sint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occaecat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cupidatat</a:t>
            </a:r>
            <a:r>
              <a:rPr lang="en-US" sz="2400" dirty="0">
                <a:latin typeface="Franklin Gothic Book" panose="020B0503020102020204" pitchFamily="34" charset="0"/>
              </a:rPr>
              <a:t> non </a:t>
            </a:r>
            <a:r>
              <a:rPr lang="en-US" sz="2400" dirty="0" err="1">
                <a:latin typeface="Franklin Gothic Book" panose="020B0503020102020204" pitchFamily="34" charset="0"/>
              </a:rPr>
              <a:t>proident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sunt</a:t>
            </a:r>
            <a:r>
              <a:rPr lang="en-US" sz="2400" dirty="0">
                <a:latin typeface="Franklin Gothic Book" panose="020B0503020102020204" pitchFamily="34" charset="0"/>
              </a:rPr>
              <a:t> in culpa qui </a:t>
            </a:r>
            <a:r>
              <a:rPr lang="en-US" sz="2400" dirty="0" err="1">
                <a:latin typeface="Franklin Gothic Book" panose="020B0503020102020204" pitchFamily="34" charset="0"/>
              </a:rPr>
              <a:t>officia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deserunt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mollit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anim</a:t>
            </a:r>
            <a:r>
              <a:rPr lang="en-US" sz="2400" dirty="0">
                <a:latin typeface="Franklin Gothic Book" panose="020B0503020102020204" pitchFamily="34" charset="0"/>
              </a:rPr>
              <a:t> id </a:t>
            </a:r>
            <a:r>
              <a:rPr lang="en-US" sz="2400" dirty="0" err="1">
                <a:latin typeface="Franklin Gothic Book" panose="020B0503020102020204" pitchFamily="34" charset="0"/>
              </a:rPr>
              <a:t>est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laborum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4F28EE1-ECD9-D543-AF50-8CB188394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9480" y="626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5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pic>
        <p:nvPicPr>
          <p:cNvPr id="10" name="invertPNGsammy.png" descr="invertPNGsammy.png">
            <a:extLst>
              <a:ext uri="{FF2B5EF4-FFF2-40B4-BE49-F238E27FC236}">
                <a16:creationId xmlns:a16="http://schemas.microsoft.com/office/drawing/2014/main" id="{AE6090D1-CA8D-BF46-B0AD-655A7F3A3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163097" y="-245132"/>
            <a:ext cx="9473967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" name="Picture 10" descr="M-large.png">
            <a:extLst>
              <a:ext uri="{FF2B5EF4-FFF2-40B4-BE49-F238E27FC236}">
                <a16:creationId xmlns:a16="http://schemas.microsoft.com/office/drawing/2014/main" id="{C0AE0673-7C1D-B449-B831-5C794317A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6778" y="0"/>
            <a:ext cx="1557221" cy="1524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C3D72CD-9F27-1049-8666-E0F1A50E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droppedImage.pdf">
            <a:extLst>
              <a:ext uri="{FF2B5EF4-FFF2-40B4-BE49-F238E27FC236}">
                <a16:creationId xmlns:a16="http://schemas.microsoft.com/office/drawing/2014/main" id="{9B052114-20BA-2347-8E4A-4D17C857BB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386643-6F06-2647-BB2F-573A37804654}"/>
              </a:ext>
            </a:extLst>
          </p:cNvPr>
          <p:cNvSpPr/>
          <p:nvPr userDrawn="1"/>
        </p:nvSpPr>
        <p:spPr>
          <a:xfrm>
            <a:off x="6927" y="6108584"/>
            <a:ext cx="9156528" cy="749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901571A-A20A-B846-872F-BF230E640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9480" y="626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828800"/>
            <a:ext cx="3886200" cy="41910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48963" y="1834116"/>
            <a:ext cx="3886200" cy="41910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132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pic>
        <p:nvPicPr>
          <p:cNvPr id="13" name="invertPNGsammy.png" descr="invertPNGsammy.png">
            <a:extLst>
              <a:ext uri="{FF2B5EF4-FFF2-40B4-BE49-F238E27FC236}">
                <a16:creationId xmlns:a16="http://schemas.microsoft.com/office/drawing/2014/main" id="{B5E1DA92-8819-D448-8A14-AA782D1D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163096" y="-245084"/>
            <a:ext cx="9446305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Picture 13" descr="M-large.png">
            <a:extLst>
              <a:ext uri="{FF2B5EF4-FFF2-40B4-BE49-F238E27FC236}">
                <a16:creationId xmlns:a16="http://schemas.microsoft.com/office/drawing/2014/main" id="{7EEAE254-F6B1-EE42-A47A-481D4F826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6778" y="0"/>
            <a:ext cx="1557221" cy="15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5EA45FD-3078-4343-8B25-C4931CA1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droppedImage.pdf">
            <a:extLst>
              <a:ext uri="{FF2B5EF4-FFF2-40B4-BE49-F238E27FC236}">
                <a16:creationId xmlns:a16="http://schemas.microsoft.com/office/drawing/2014/main" id="{8DF42FE4-9D3B-7C4E-8D43-5DFE58240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6DE6CD-A8A9-E74C-A1C3-86AD2565B0AE}"/>
              </a:ext>
            </a:extLst>
          </p:cNvPr>
          <p:cNvSpPr/>
          <p:nvPr userDrawn="1"/>
        </p:nvSpPr>
        <p:spPr>
          <a:xfrm>
            <a:off x="6927" y="6108584"/>
            <a:ext cx="9156528" cy="749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362200"/>
            <a:ext cx="3886200" cy="36576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48963" y="2362200"/>
            <a:ext cx="3886200" cy="3662916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78812"/>
            <a:ext cx="3886200" cy="461962"/>
          </a:xfrm>
        </p:spPr>
        <p:txBody>
          <a:bodyPr/>
          <a:lstStyle>
            <a:lvl1pPr marL="0" indent="0" algn="ctr">
              <a:buNone/>
              <a:defRPr lang="en-US" sz="2400" kern="120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548963" y="1778812"/>
            <a:ext cx="3886200" cy="461962"/>
          </a:xfrm>
        </p:spPr>
        <p:txBody>
          <a:bodyPr/>
          <a:lstStyle>
            <a:lvl1pPr marL="0" indent="0" algn="ctr">
              <a:buNone/>
              <a:defRPr lang="en-US" sz="2400" kern="120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C09E71D6-5C6E-574C-A098-D3D95980B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9480" y="626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1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3EBE-E4F7-A247-B6C8-D3D8EA9926B4}" type="datetimeFigureOut">
              <a:rPr lang="en-US" smtClean="0"/>
              <a:t>10/9/20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B166-443B-174C-A13E-6E1A31416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9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3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2.em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11" Type="http://schemas.openxmlformats.org/officeDocument/2006/relationships/image" Target="../media/image20.emf"/><Relationship Id="rId5" Type="http://schemas.openxmlformats.org/officeDocument/2006/relationships/image" Target="../media/image14.tif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tiff"/><Relationship Id="rId9" Type="http://schemas.openxmlformats.org/officeDocument/2006/relationships/image" Target="../media/image16.tiff"/><Relationship Id="rId1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1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300.png"/><Relationship Id="rId3" Type="http://schemas.openxmlformats.org/officeDocument/2006/relationships/image" Target="../media/image29.emf"/><Relationship Id="rId7" Type="http://schemas.openxmlformats.org/officeDocument/2006/relationships/image" Target="../media/image15.tiff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11" Type="http://schemas.openxmlformats.org/officeDocument/2006/relationships/image" Target="../media/image30.emf"/><Relationship Id="rId5" Type="http://schemas.openxmlformats.org/officeDocument/2006/relationships/image" Target="../media/image13.tiff"/><Relationship Id="rId15" Type="http://schemas.openxmlformats.org/officeDocument/2006/relationships/image" Target="../media/image320.png"/><Relationship Id="rId10" Type="http://schemas.openxmlformats.org/officeDocument/2006/relationships/image" Target="../media/image16.tiff"/><Relationship Id="rId4" Type="http://schemas.openxmlformats.org/officeDocument/2006/relationships/image" Target="../media/image12.tiff"/><Relationship Id="rId9" Type="http://schemas.openxmlformats.org/officeDocument/2006/relationships/image" Target="../media/image18.tiff"/><Relationship Id="rId1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320.png"/><Relationship Id="rId3" Type="http://schemas.openxmlformats.org/officeDocument/2006/relationships/image" Target="../media/image31.emf"/><Relationship Id="rId7" Type="http://schemas.openxmlformats.org/officeDocument/2006/relationships/image" Target="../media/image15.tiff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11" Type="http://schemas.openxmlformats.org/officeDocument/2006/relationships/image" Target="../media/image32.emf"/><Relationship Id="rId5" Type="http://schemas.openxmlformats.org/officeDocument/2006/relationships/image" Target="../media/image13.tiff"/><Relationship Id="rId15" Type="http://schemas.openxmlformats.org/officeDocument/2006/relationships/image" Target="../media/image360.png"/><Relationship Id="rId10" Type="http://schemas.openxmlformats.org/officeDocument/2006/relationships/image" Target="../media/image16.tiff"/><Relationship Id="rId4" Type="http://schemas.openxmlformats.org/officeDocument/2006/relationships/image" Target="../media/image12.tiff"/><Relationship Id="rId9" Type="http://schemas.openxmlformats.org/officeDocument/2006/relationships/image" Target="../media/image18.tiff"/><Relationship Id="rId14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300.png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11" Type="http://schemas.openxmlformats.org/officeDocument/2006/relationships/image" Target="../media/image34.emf"/><Relationship Id="rId5" Type="http://schemas.openxmlformats.org/officeDocument/2006/relationships/image" Target="../media/image14.tiff"/><Relationship Id="rId15" Type="http://schemas.openxmlformats.org/officeDocument/2006/relationships/image" Target="../media/image320.png"/><Relationship Id="rId10" Type="http://schemas.openxmlformats.org/officeDocument/2006/relationships/image" Target="../media/image33.emf"/><Relationship Id="rId4" Type="http://schemas.openxmlformats.org/officeDocument/2006/relationships/image" Target="../media/image13.tiff"/><Relationship Id="rId9" Type="http://schemas.openxmlformats.org/officeDocument/2006/relationships/image" Target="../media/image16.tiff"/><Relationship Id="rId1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320.png"/><Relationship Id="rId3" Type="http://schemas.openxmlformats.org/officeDocument/2006/relationships/image" Target="../media/image35.emf"/><Relationship Id="rId7" Type="http://schemas.openxmlformats.org/officeDocument/2006/relationships/image" Target="../media/image15.tiff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11" Type="http://schemas.openxmlformats.org/officeDocument/2006/relationships/image" Target="../media/image36.emf"/><Relationship Id="rId5" Type="http://schemas.openxmlformats.org/officeDocument/2006/relationships/image" Target="../media/image13.tiff"/><Relationship Id="rId15" Type="http://schemas.openxmlformats.org/officeDocument/2006/relationships/image" Target="../media/image430.png"/><Relationship Id="rId10" Type="http://schemas.openxmlformats.org/officeDocument/2006/relationships/image" Target="../media/image16.tiff"/><Relationship Id="rId4" Type="http://schemas.openxmlformats.org/officeDocument/2006/relationships/image" Target="../media/image12.tiff"/><Relationship Id="rId9" Type="http://schemas.openxmlformats.org/officeDocument/2006/relationships/image" Target="../media/image18.tiff"/><Relationship Id="rId14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68343C-3FCB-794C-A9F1-58C02CED9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OncoDiversity.jl</a:t>
            </a:r>
            <a:endParaRPr lang="en-US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01770A-E83D-0448-AD92-5167D8AE8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i="1" dirty="0"/>
              <a:t>worked example used to tests for </a:t>
            </a:r>
            <a:r>
              <a:rPr lang="en-US" sz="2400" i="1" dirty="0" err="1"/>
              <a:t>Juila</a:t>
            </a:r>
            <a:r>
              <a:rPr lang="en-US" sz="2400" i="1" dirty="0"/>
              <a:t> package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97C7F2-5E9E-C24D-B8DE-65F4B755F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1" y="5791200"/>
            <a:ext cx="6629400" cy="803275"/>
          </a:xfrm>
        </p:spPr>
        <p:txBody>
          <a:bodyPr>
            <a:normAutofit/>
          </a:bodyPr>
          <a:lstStyle/>
          <a:p>
            <a:r>
              <a:rPr lang="en-US" dirty="0"/>
              <a:t>Meghan C. Ferrall-Fairbanks, PhD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EBDBF74D-EAB8-FD4F-8CC8-2D0718F6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5791200"/>
            <a:ext cx="10816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1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E8C6A-E3A4-DD4C-9FF9-2F799F424F69}"/>
              </a:ext>
            </a:extLst>
          </p:cNvPr>
          <p:cNvGrpSpPr/>
          <p:nvPr/>
        </p:nvGrpSpPr>
        <p:grpSpPr>
          <a:xfrm>
            <a:off x="990600" y="1765300"/>
            <a:ext cx="3136900" cy="3124200"/>
            <a:chOff x="990600" y="1943100"/>
            <a:chExt cx="3136900" cy="31242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D94A9B-4ADF-1342-8FF1-DA9AC8A2A303}"/>
                </a:ext>
              </a:extLst>
            </p:cNvPr>
            <p:cNvSpPr/>
            <p:nvPr/>
          </p:nvSpPr>
          <p:spPr>
            <a:xfrm>
              <a:off x="9906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EBEEF9-4A63-8540-BD9E-BB03485D8C86}"/>
                </a:ext>
              </a:extLst>
            </p:cNvPr>
            <p:cNvGrpSpPr/>
            <p:nvPr/>
          </p:nvGrpSpPr>
          <p:grpSpPr>
            <a:xfrm>
              <a:off x="1282700" y="4584700"/>
              <a:ext cx="1092200" cy="482600"/>
              <a:chOff x="1282700" y="4584700"/>
              <a:chExt cx="1092200" cy="4826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62C4C8A-247C-D340-B79F-1A6744A2C9AF}"/>
                  </a:ext>
                </a:extLst>
              </p:cNvPr>
              <p:cNvSpPr/>
              <p:nvPr/>
            </p:nvSpPr>
            <p:spPr>
              <a:xfrm>
                <a:off x="1282700" y="4584700"/>
                <a:ext cx="1092200" cy="48260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0D1E5-64C4-4244-8F5A-DE098C5DFD66}"/>
                  </a:ext>
                </a:extLst>
              </p:cNvPr>
              <p:cNvSpPr txBox="1"/>
              <p:nvPr/>
            </p:nvSpPr>
            <p:spPr>
              <a:xfrm>
                <a:off x="135179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C8E20-2E8D-0143-BE99-58545BD18192}"/>
              </a:ext>
            </a:extLst>
          </p:cNvPr>
          <p:cNvGrpSpPr/>
          <p:nvPr/>
        </p:nvGrpSpPr>
        <p:grpSpPr>
          <a:xfrm>
            <a:off x="5092700" y="1765300"/>
            <a:ext cx="3136900" cy="3124200"/>
            <a:chOff x="5092700" y="1943100"/>
            <a:chExt cx="3136900" cy="31242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39FA24C-40BC-6B4B-ACD6-0135BFBD7230}"/>
                </a:ext>
              </a:extLst>
            </p:cNvPr>
            <p:cNvSpPr/>
            <p:nvPr/>
          </p:nvSpPr>
          <p:spPr>
            <a:xfrm>
              <a:off x="50927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D6B097-A701-E149-94FF-949F37E31427}"/>
                </a:ext>
              </a:extLst>
            </p:cNvPr>
            <p:cNvGrpSpPr/>
            <p:nvPr/>
          </p:nvGrpSpPr>
          <p:grpSpPr>
            <a:xfrm>
              <a:off x="5568950" y="4584700"/>
              <a:ext cx="1092200" cy="482600"/>
              <a:chOff x="5568950" y="4584700"/>
              <a:chExt cx="1092200" cy="482600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F668C0A-B984-BB45-9E96-B009C0FE1A80}"/>
                  </a:ext>
                </a:extLst>
              </p:cNvPr>
              <p:cNvSpPr/>
              <p:nvPr/>
            </p:nvSpPr>
            <p:spPr>
              <a:xfrm>
                <a:off x="5568950" y="4584700"/>
                <a:ext cx="1092200" cy="4826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44FCAD-5E70-B545-9FDD-A824CB2BDBE8}"/>
                  </a:ext>
                </a:extLst>
              </p:cNvPr>
              <p:cNvSpPr txBox="1"/>
              <p:nvPr/>
            </p:nvSpPr>
            <p:spPr>
              <a:xfrm>
                <a:off x="5622942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2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525EF06-9DDB-CE42-BF27-FDC30F3F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48" y="1855003"/>
            <a:ext cx="570587" cy="849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8D0DAE-791F-3646-9254-13418AB0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89" y="2466191"/>
            <a:ext cx="512994" cy="763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20D9F-C8CB-A447-9142-BFE58F6D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32" y="1897865"/>
            <a:ext cx="512994" cy="763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C7307D-5352-D846-812C-DBE33AB9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53" y="1940729"/>
            <a:ext cx="512994" cy="763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6DB386-C3D3-C547-9629-6ED40A28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55" y="2343454"/>
            <a:ext cx="512994" cy="763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A29A0B-4142-8746-BFE0-43D2D582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46" y="3957710"/>
            <a:ext cx="513847" cy="545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869432-962A-544F-8CA1-26797068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84" y="4066324"/>
            <a:ext cx="513847" cy="545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123D63-3508-BC4D-9CC2-B541BE958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706" y="3578848"/>
            <a:ext cx="513847" cy="5453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D46B1-EB31-3B41-B3A1-4E8B5A83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014" y="3565625"/>
            <a:ext cx="513847" cy="545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4D880B-1047-B842-8DC4-76A8750F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41" y="3989575"/>
            <a:ext cx="513847" cy="545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F8C65-9A88-8245-B507-BCE83E4A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25" y="3460080"/>
            <a:ext cx="513847" cy="5453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5A8096-2FBA-604B-8FAD-25B2594E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097" y="3901740"/>
            <a:ext cx="513847" cy="5453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6289A0-E6C5-D046-AF3A-D3FDE623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03" y="3651113"/>
            <a:ext cx="513847" cy="5453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FB8D06-C269-FF4B-B703-C107B847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22" y="3105723"/>
            <a:ext cx="513847" cy="545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3C7C51-AE0E-884E-8A19-F87E390C7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249" y="3370688"/>
            <a:ext cx="513847" cy="545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CDE24A-6C96-9B48-A77E-4FB70EBAA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1" y="2868150"/>
            <a:ext cx="513847" cy="545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825B10-AC1D-1B47-891F-E6409DAC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102" y="3451245"/>
            <a:ext cx="447247" cy="5766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3F6053-A29F-904C-BAE6-31DBCA50F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339" y="3793399"/>
            <a:ext cx="447247" cy="5766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1B9AEE-5B89-7442-BC47-D8AFAEC05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62" y="1966115"/>
            <a:ext cx="447247" cy="5766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F992A9-A7B3-CA46-A301-25693D9ED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884" y="1847079"/>
            <a:ext cx="645312" cy="7414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2135EB-FDFD-7741-9952-7B6A47FBD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162" y="1847079"/>
            <a:ext cx="645312" cy="7414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1CCD77-DB52-CB4F-9C99-4AFE9BA48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795" y="2216502"/>
            <a:ext cx="645312" cy="7414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AFC824-663E-0E47-80E6-AB19D19C5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685" y="1897865"/>
            <a:ext cx="621923" cy="7383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BCF13C-95FA-D34E-8A15-0F3878F41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139" y="2191180"/>
            <a:ext cx="621923" cy="7383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2B836D-3549-CC48-9D4C-9F5EAC09D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708" y="2456145"/>
            <a:ext cx="621923" cy="7383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27DF2E-613B-1F43-BF52-1ACA4EDDC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256" y="3204213"/>
            <a:ext cx="771969" cy="7438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862084B-3B8C-4D4F-8203-90FE64214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821" y="2591052"/>
            <a:ext cx="771969" cy="7438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188FCD0-95EA-1149-AD47-9EF37D51A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299" y="3770209"/>
            <a:ext cx="520193" cy="5271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565C76-9116-2B46-8E71-0FF61D5B9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7815" y="3279309"/>
            <a:ext cx="520193" cy="5271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46EAE09-1C8F-734F-B56C-C688A87D1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562" y="3685189"/>
            <a:ext cx="520193" cy="5271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DD727BF-5018-0A41-ABE1-076BFFEB7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920" y="3091372"/>
            <a:ext cx="520193" cy="5271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435FCE-6117-7044-A199-485628D63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673" y="2945322"/>
            <a:ext cx="520193" cy="5271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6C5AAF3-7C7F-D942-999B-DCFD2AF1D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9426" y="2654221"/>
            <a:ext cx="520193" cy="5271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B31E31-F9EB-644D-91EA-3A6F37AE4C37}"/>
              </a:ext>
            </a:extLst>
          </p:cNvPr>
          <p:cNvSpPr txBox="1"/>
          <p:nvPr/>
        </p:nvSpPr>
        <p:spPr>
          <a:xfrm>
            <a:off x="222170" y="5097720"/>
            <a:ext cx="283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Both zoos have 17 animals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3FB982B-A529-2547-9D14-AC6EB7C5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45" y="3699072"/>
            <a:ext cx="513847" cy="5453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20" y="5288273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209" y="5257655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422" y="5272776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236" y="5266998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038" y="5266998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974" y="5257655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721" y="5266998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9233" y="5824551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699266" y="5872225"/>
            <a:ext cx="167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1195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E8C6A-E3A4-DD4C-9FF9-2F799F424F69}"/>
              </a:ext>
            </a:extLst>
          </p:cNvPr>
          <p:cNvGrpSpPr/>
          <p:nvPr/>
        </p:nvGrpSpPr>
        <p:grpSpPr>
          <a:xfrm>
            <a:off x="990600" y="1765300"/>
            <a:ext cx="3136900" cy="3124200"/>
            <a:chOff x="990600" y="1943100"/>
            <a:chExt cx="3136900" cy="31242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D94A9B-4ADF-1342-8FF1-DA9AC8A2A303}"/>
                </a:ext>
              </a:extLst>
            </p:cNvPr>
            <p:cNvSpPr/>
            <p:nvPr/>
          </p:nvSpPr>
          <p:spPr>
            <a:xfrm>
              <a:off x="9906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EBEEF9-4A63-8540-BD9E-BB03485D8C86}"/>
                </a:ext>
              </a:extLst>
            </p:cNvPr>
            <p:cNvGrpSpPr/>
            <p:nvPr/>
          </p:nvGrpSpPr>
          <p:grpSpPr>
            <a:xfrm>
              <a:off x="1282700" y="4584700"/>
              <a:ext cx="1092200" cy="482600"/>
              <a:chOff x="1282700" y="4584700"/>
              <a:chExt cx="1092200" cy="4826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62C4C8A-247C-D340-B79F-1A6744A2C9AF}"/>
                  </a:ext>
                </a:extLst>
              </p:cNvPr>
              <p:cNvSpPr/>
              <p:nvPr/>
            </p:nvSpPr>
            <p:spPr>
              <a:xfrm>
                <a:off x="1282700" y="4584700"/>
                <a:ext cx="1092200" cy="48260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0D1E5-64C4-4244-8F5A-DE098C5DFD66}"/>
                  </a:ext>
                </a:extLst>
              </p:cNvPr>
              <p:cNvSpPr txBox="1"/>
              <p:nvPr/>
            </p:nvSpPr>
            <p:spPr>
              <a:xfrm>
                <a:off x="135179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C8E20-2E8D-0143-BE99-58545BD18192}"/>
              </a:ext>
            </a:extLst>
          </p:cNvPr>
          <p:cNvGrpSpPr/>
          <p:nvPr/>
        </p:nvGrpSpPr>
        <p:grpSpPr>
          <a:xfrm>
            <a:off x="5092700" y="1765300"/>
            <a:ext cx="3136900" cy="3124200"/>
            <a:chOff x="5092700" y="1943100"/>
            <a:chExt cx="3136900" cy="31242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39FA24C-40BC-6B4B-ACD6-0135BFBD7230}"/>
                </a:ext>
              </a:extLst>
            </p:cNvPr>
            <p:cNvSpPr/>
            <p:nvPr/>
          </p:nvSpPr>
          <p:spPr>
            <a:xfrm>
              <a:off x="50927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D6B097-A701-E149-94FF-949F37E31427}"/>
                </a:ext>
              </a:extLst>
            </p:cNvPr>
            <p:cNvGrpSpPr/>
            <p:nvPr/>
          </p:nvGrpSpPr>
          <p:grpSpPr>
            <a:xfrm>
              <a:off x="5568950" y="4584700"/>
              <a:ext cx="1092200" cy="482600"/>
              <a:chOff x="5568950" y="4584700"/>
              <a:chExt cx="1092200" cy="482600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F668C0A-B984-BB45-9E96-B009C0FE1A80}"/>
                  </a:ext>
                </a:extLst>
              </p:cNvPr>
              <p:cNvSpPr/>
              <p:nvPr/>
            </p:nvSpPr>
            <p:spPr>
              <a:xfrm>
                <a:off x="5568950" y="4584700"/>
                <a:ext cx="1092200" cy="4826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44FCAD-5E70-B545-9FDD-A824CB2BDBE8}"/>
                  </a:ext>
                </a:extLst>
              </p:cNvPr>
              <p:cNvSpPr txBox="1"/>
              <p:nvPr/>
            </p:nvSpPr>
            <p:spPr>
              <a:xfrm>
                <a:off x="565734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2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525EF06-9DDB-CE42-BF27-FDC30F3F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48" y="1855003"/>
            <a:ext cx="570587" cy="849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8D0DAE-791F-3646-9254-13418AB0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89" y="2466191"/>
            <a:ext cx="512994" cy="763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20D9F-C8CB-A447-9142-BFE58F6D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32" y="1897865"/>
            <a:ext cx="512994" cy="763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C7307D-5352-D846-812C-DBE33AB9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53" y="1940729"/>
            <a:ext cx="512994" cy="763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6DB386-C3D3-C547-9629-6ED40A28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55" y="2343454"/>
            <a:ext cx="512994" cy="763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A29A0B-4142-8746-BFE0-43D2D582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46" y="3957710"/>
            <a:ext cx="513847" cy="545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869432-962A-544F-8CA1-26797068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84" y="4066324"/>
            <a:ext cx="513847" cy="545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123D63-3508-BC4D-9CC2-B541BE958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706" y="3578848"/>
            <a:ext cx="513847" cy="5453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D46B1-EB31-3B41-B3A1-4E8B5A83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014" y="3565625"/>
            <a:ext cx="513847" cy="545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4D880B-1047-B842-8DC4-76A8750F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41" y="3989575"/>
            <a:ext cx="513847" cy="545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F8C65-9A88-8245-B507-BCE83E4A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25" y="3460080"/>
            <a:ext cx="513847" cy="5453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5A8096-2FBA-604B-8FAD-25B2594E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097" y="3901740"/>
            <a:ext cx="513847" cy="5453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6289A0-E6C5-D046-AF3A-D3FDE623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03" y="3651113"/>
            <a:ext cx="513847" cy="5453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FB8D06-C269-FF4B-B703-C107B847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22" y="3105723"/>
            <a:ext cx="513847" cy="545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3C7C51-AE0E-884E-8A19-F87E390C7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249" y="3370688"/>
            <a:ext cx="513847" cy="545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CDE24A-6C96-9B48-A77E-4FB70EBAA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1" y="2868150"/>
            <a:ext cx="513847" cy="545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825B10-AC1D-1B47-891F-E6409DAC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102" y="3451245"/>
            <a:ext cx="447247" cy="5766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3F6053-A29F-904C-BAE6-31DBCA50F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339" y="3793399"/>
            <a:ext cx="447247" cy="5766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1B9AEE-5B89-7442-BC47-D8AFAEC05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62" y="1966115"/>
            <a:ext cx="447247" cy="5766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F992A9-A7B3-CA46-A301-25693D9ED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884" y="1847079"/>
            <a:ext cx="645312" cy="7414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2135EB-FDFD-7741-9952-7B6A47FBD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162" y="1847079"/>
            <a:ext cx="645312" cy="7414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1CCD77-DB52-CB4F-9C99-4AFE9BA48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795" y="2216502"/>
            <a:ext cx="645312" cy="7414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AFC824-663E-0E47-80E6-AB19D19C5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685" y="1897865"/>
            <a:ext cx="621923" cy="7383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BCF13C-95FA-D34E-8A15-0F3878F41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139" y="2191180"/>
            <a:ext cx="621923" cy="7383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2B836D-3549-CC48-9D4C-9F5EAC09D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708" y="2456145"/>
            <a:ext cx="621923" cy="7383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27DF2E-613B-1F43-BF52-1ACA4EDDC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256" y="3204213"/>
            <a:ext cx="771969" cy="7438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862084B-3B8C-4D4F-8203-90FE64214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821" y="2591052"/>
            <a:ext cx="771969" cy="7438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188FCD0-95EA-1149-AD47-9EF37D51A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299" y="3770209"/>
            <a:ext cx="520193" cy="5271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565C76-9116-2B46-8E71-0FF61D5B9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7815" y="3279309"/>
            <a:ext cx="520193" cy="5271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46EAE09-1C8F-734F-B56C-C688A87D1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562" y="3685189"/>
            <a:ext cx="520193" cy="5271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DD727BF-5018-0A41-ABE1-076BFFEB7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920" y="3091372"/>
            <a:ext cx="520193" cy="5271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435FCE-6117-7044-A199-485628D63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673" y="2945322"/>
            <a:ext cx="520193" cy="5271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6C5AAF3-7C7F-D942-999B-DCFD2AF1D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9426" y="2654221"/>
            <a:ext cx="520193" cy="5271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B31E31-F9EB-644D-91EA-3A6F37AE4C37}"/>
              </a:ext>
            </a:extLst>
          </p:cNvPr>
          <p:cNvSpPr txBox="1"/>
          <p:nvPr/>
        </p:nvSpPr>
        <p:spPr>
          <a:xfrm>
            <a:off x="222170" y="5097720"/>
            <a:ext cx="283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Both zoos have 17 animals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3FB982B-A529-2547-9D14-AC6EB7C5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45" y="3699072"/>
            <a:ext cx="513847" cy="5453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20" y="5288273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209" y="5257655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422" y="5272776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236" y="5266998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038" y="5266998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974" y="5257655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721" y="5266998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9233" y="5824551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711532" y="5745473"/>
            <a:ext cx="1675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654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724232" y="2239330"/>
            <a:ext cx="1675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350" y="3162660"/>
            <a:ext cx="1600200" cy="1658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350" y="4938952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636FA4-0DAB-F049-905B-EC8D76E2783A}"/>
              </a:ext>
            </a:extLst>
          </p:cNvPr>
          <p:cNvGrpSpPr/>
          <p:nvPr/>
        </p:nvGrpSpPr>
        <p:grpSpPr>
          <a:xfrm>
            <a:off x="4947739" y="3867046"/>
            <a:ext cx="1092201" cy="482600"/>
            <a:chOff x="3316544" y="3478258"/>
            <a:chExt cx="1092201" cy="4826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BFF021-B34F-8148-A43B-87D145E3D94C}"/>
                </a:ext>
              </a:extLst>
            </p:cNvPr>
            <p:cNvSpPr/>
            <p:nvPr/>
          </p:nvSpPr>
          <p:spPr>
            <a:xfrm>
              <a:off x="3316545" y="3478258"/>
              <a:ext cx="1092200" cy="4826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C19FC7-762F-A04D-A22E-5834910D0DD8}"/>
                </a:ext>
              </a:extLst>
            </p:cNvPr>
            <p:cNvSpPr txBox="1"/>
            <p:nvPr/>
          </p:nvSpPr>
          <p:spPr>
            <a:xfrm>
              <a:off x="3316544" y="3488042"/>
              <a:ext cx="107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rPr>
                <a:t>ZOO 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37A1EC-C417-4D4D-AA24-569924EE91C2}"/>
              </a:ext>
            </a:extLst>
          </p:cNvPr>
          <p:cNvGrpSpPr/>
          <p:nvPr/>
        </p:nvGrpSpPr>
        <p:grpSpPr>
          <a:xfrm>
            <a:off x="6729674" y="3876830"/>
            <a:ext cx="1092201" cy="482600"/>
            <a:chOff x="5568950" y="4406900"/>
            <a:chExt cx="1092201" cy="4826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9F5894B-2903-AB46-B977-0BE2F35E4069}"/>
                </a:ext>
              </a:extLst>
            </p:cNvPr>
            <p:cNvSpPr/>
            <p:nvPr/>
          </p:nvSpPr>
          <p:spPr>
            <a:xfrm>
              <a:off x="5568950" y="4406900"/>
              <a:ext cx="1092200" cy="4826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6CFDB9-515E-0946-ABB2-01DE1EEEF2F4}"/>
                </a:ext>
              </a:extLst>
            </p:cNvPr>
            <p:cNvSpPr txBox="1"/>
            <p:nvPr/>
          </p:nvSpPr>
          <p:spPr>
            <a:xfrm>
              <a:off x="5568951" y="4416684"/>
              <a:ext cx="109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rPr>
                <a:t>ZOO 2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8BB688-1D6F-A24E-AFA2-270A33371D15}"/>
              </a:ext>
            </a:extLst>
          </p:cNvPr>
          <p:cNvSpPr txBox="1"/>
          <p:nvPr/>
        </p:nvSpPr>
        <p:spPr>
          <a:xfrm>
            <a:off x="4408745" y="3365026"/>
            <a:ext cx="39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DIVERSITY METRIC COMPARISON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58DCF-610F-854F-9B41-5AFA7C226FB3}"/>
              </a:ext>
            </a:extLst>
          </p:cNvPr>
          <p:cNvSpPr txBox="1"/>
          <p:nvPr/>
        </p:nvSpPr>
        <p:spPr>
          <a:xfrm>
            <a:off x="2466297" y="4451368"/>
            <a:ext cx="55306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Number species 		6		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Number of individuals 	17		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Shannon index (ln 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D)	1.768		1.3978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Simpson index (1/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D)	0.1744 		0.2944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0.01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 (low q)		5.999		4.989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 (high q)		4.616		2.191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Δ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			1.383		2.798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0D43B5-FEE3-5A47-8351-92B5320EC6A8}"/>
              </a:ext>
            </a:extLst>
          </p:cNvPr>
          <p:cNvGrpSpPr/>
          <p:nvPr/>
        </p:nvGrpSpPr>
        <p:grpSpPr>
          <a:xfrm>
            <a:off x="7737240" y="3787536"/>
            <a:ext cx="1342795" cy="2659094"/>
            <a:chOff x="7737240" y="3787536"/>
            <a:chExt cx="1342795" cy="26590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7A5E3-C051-C34D-9F65-53A60A11AEAF}"/>
                </a:ext>
              </a:extLst>
            </p:cNvPr>
            <p:cNvSpPr txBox="1"/>
            <p:nvPr/>
          </p:nvSpPr>
          <p:spPr>
            <a:xfrm>
              <a:off x="7737240" y="3787536"/>
              <a:ext cx="134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rPr>
                <a:t>Which is larger?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C74FC5-260C-AC43-8C81-38099FABF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85696" y="4540588"/>
              <a:ext cx="445884" cy="24665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DEC98C3-64F4-3C40-9220-C554A336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85696" y="5078706"/>
              <a:ext cx="445884" cy="24665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061F963-E659-DA43-BCE7-4CD7436C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85696" y="5616824"/>
              <a:ext cx="445884" cy="2466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D459D51-58C6-7C4B-8E1D-3D42F4D2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85696" y="5908283"/>
              <a:ext cx="445884" cy="2466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88D718-6161-5746-9DCB-DA044E5B6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85489" y="5352435"/>
              <a:ext cx="446298" cy="2468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FE55BF1-4787-8C4A-AA9A-4C45DBA7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185489" y="6199742"/>
              <a:ext cx="446298" cy="246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54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FEEE770-093B-0542-A92E-A5CF2DE86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41"/>
          <a:stretch/>
        </p:blipFill>
        <p:spPr>
          <a:xfrm>
            <a:off x="7614122" y="3823265"/>
            <a:ext cx="1062738" cy="670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F393B8-1FD4-654F-8222-CEE0C1AF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886A6-A9CF-8D44-92CE-52F97EB37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41218-2F16-2744-A091-793F79A8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9326-3117-FD40-9D1A-24E9C3D0DA98}"/>
                  </a:ext>
                </a:extLst>
              </p:cNvPr>
              <p:cNvSpPr txBox="1"/>
              <p:nvPr/>
            </p:nvSpPr>
            <p:spPr>
              <a:xfrm>
                <a:off x="600332" y="3124200"/>
                <a:ext cx="4855881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𝑆h𝑎𝑛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e>
                      </m:func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9326-3117-FD40-9D1A-24E9C3D0D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32" y="3124200"/>
                <a:ext cx="4855881" cy="863763"/>
              </a:xfrm>
              <a:prstGeom prst="rect">
                <a:avLst/>
              </a:prstGeom>
              <a:blipFill>
                <a:blip r:embed="rId4"/>
                <a:stretch>
                  <a:fillRect l="-260" t="-91304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415D07-D496-4C48-8597-BEBC1D7447B2}"/>
                  </a:ext>
                </a:extLst>
              </p:cNvPr>
              <p:cNvSpPr txBox="1"/>
              <p:nvPr/>
            </p:nvSpPr>
            <p:spPr>
              <a:xfrm>
                <a:off x="600332" y="4501888"/>
                <a:ext cx="4105996" cy="817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𝑆𝑖𝑚𝑝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415D07-D496-4C48-8597-BEBC1D744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32" y="4501888"/>
                <a:ext cx="4105996" cy="817724"/>
              </a:xfrm>
              <a:prstGeom prst="rect">
                <a:avLst/>
              </a:prstGeom>
              <a:blipFill>
                <a:blip r:embed="rId5"/>
                <a:stretch>
                  <a:fillRect l="-1231" t="-106061" r="-2154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75F42-F213-BE44-B91C-A280AA4AD953}"/>
                  </a:ext>
                </a:extLst>
              </p:cNvPr>
              <p:cNvSpPr txBox="1"/>
              <p:nvPr/>
            </p:nvSpPr>
            <p:spPr>
              <a:xfrm>
                <a:off x="2150836" y="1988171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75F42-F213-BE44-B91C-A280AA4AD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36" y="1988171"/>
                <a:ext cx="2064476" cy="863763"/>
              </a:xfrm>
              <a:prstGeom prst="rect">
                <a:avLst/>
              </a:prstGeom>
              <a:blipFill>
                <a:blip r:embed="rId6"/>
                <a:stretch>
                  <a:fillRect l="-2439" t="-91304" b="-15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E1257C7-063B-1447-9EAD-E452A2ADD8FB}"/>
              </a:ext>
            </a:extLst>
          </p:cNvPr>
          <p:cNvSpPr txBox="1"/>
          <p:nvPr/>
        </p:nvSpPr>
        <p:spPr>
          <a:xfrm>
            <a:off x="256112" y="2096888"/>
            <a:ext cx="177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General Diversity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7F0E6-26CE-2346-9056-4ED16053B15F}"/>
              </a:ext>
            </a:extLst>
          </p:cNvPr>
          <p:cNvSpPr txBox="1"/>
          <p:nvPr/>
        </p:nvSpPr>
        <p:spPr>
          <a:xfrm>
            <a:off x="5571833" y="2743219"/>
            <a:ext cx="1872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If no evenness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(all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=0 except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F8533-028C-7E49-8D21-B53E466E95CE}"/>
              </a:ext>
            </a:extLst>
          </p:cNvPr>
          <p:cNvSpPr txBox="1"/>
          <p:nvPr/>
        </p:nvSpPr>
        <p:spPr>
          <a:xfrm>
            <a:off x="7311181" y="2743219"/>
            <a:ext cx="1872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If even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(all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=1/n)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B5E4E-11BF-D043-A1A3-4DD335CC3DD3}"/>
              </a:ext>
            </a:extLst>
          </p:cNvPr>
          <p:cNvSpPr txBox="1"/>
          <p:nvPr/>
        </p:nvSpPr>
        <p:spPr>
          <a:xfrm>
            <a:off x="6027861" y="347869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Shan=0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A9E83-5207-DA4A-8ABC-BDD2657D1EA2}"/>
              </a:ext>
            </a:extLst>
          </p:cNvPr>
          <p:cNvSpPr txBox="1"/>
          <p:nvPr/>
        </p:nvSpPr>
        <p:spPr>
          <a:xfrm>
            <a:off x="6027861" y="460357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Simp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423D55-A9BC-F245-82B6-D14C391B0F39}"/>
              </a:ext>
            </a:extLst>
          </p:cNvPr>
          <p:cNvSpPr txBox="1"/>
          <p:nvPr/>
        </p:nvSpPr>
        <p:spPr>
          <a:xfrm>
            <a:off x="7585268" y="3478696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Shan=ln(n)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8F29B-3F9C-9C46-8763-3F7D55EB093C}"/>
              </a:ext>
            </a:extLst>
          </p:cNvPr>
          <p:cNvSpPr txBox="1"/>
          <p:nvPr/>
        </p:nvSpPr>
        <p:spPr>
          <a:xfrm>
            <a:off x="7614122" y="466289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Simp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=1/n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F3D1CF-85E1-4D4A-A718-7799ECC84B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319" b="43231"/>
          <a:stretch/>
        </p:blipFill>
        <p:spPr>
          <a:xfrm>
            <a:off x="7774874" y="5032227"/>
            <a:ext cx="1041821" cy="6669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BA3115-BE57-424F-948A-EB0A4724FEF9}"/>
              </a:ext>
            </a:extLst>
          </p:cNvPr>
          <p:cNvSpPr txBox="1"/>
          <p:nvPr/>
        </p:nvSpPr>
        <p:spPr>
          <a:xfrm>
            <a:off x="256112" y="5986505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n: number of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frequency of type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0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9C5706F-2144-C340-B0B6-6319774E9D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08302" y="3716725"/>
          <a:ext cx="6110871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417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03544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-1.5141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1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0" dirty="0"/>
                        <a:t> 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-0.2544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-0.2544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58214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E8BCF3-D0A3-D641-B8BA-8D12F886644E}"/>
                  </a:ext>
                </a:extLst>
              </p:cNvPr>
              <p:cNvSpPr txBox="1"/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𝑆h𝑎𝑛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E8BCF3-D0A3-D641-B8BA-8D12F886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blipFill>
                <a:blip r:embed="rId12"/>
                <a:stretch>
                  <a:fillRect l="-1630" t="-116393" r="-54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1D15F9-0C9F-DC49-B6D3-75912510C33D}"/>
                  </a:ext>
                </a:extLst>
              </p:cNvPr>
              <p:cNvSpPr txBox="1"/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𝑆𝑖𝑚𝑝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1D15F9-0C9F-DC49-B6D3-75912510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blipFill>
                <a:blip r:embed="rId13"/>
                <a:stretch>
                  <a:fillRect l="-1932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17DEB130-B277-8043-97F2-1DBF3E4C815C}"/>
              </a:ext>
            </a:extLst>
          </p:cNvPr>
          <p:cNvSpPr txBox="1"/>
          <p:nvPr/>
        </p:nvSpPr>
        <p:spPr>
          <a:xfrm>
            <a:off x="4272542" y="5614083"/>
            <a:ext cx="4542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-(-0.3087+-0.2544+-0.2544+-0.3087+-0.3087+-0.3331)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1.768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B8063-2DEC-0044-8E90-9430CC38F569}"/>
              </a:ext>
            </a:extLst>
          </p:cNvPr>
          <p:cNvSpPr txBox="1"/>
          <p:nvPr/>
        </p:nvSpPr>
        <p:spPr>
          <a:xfrm>
            <a:off x="4587115" y="6284920"/>
            <a:ext cx="4228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(0.0324+0.0144+0.0144+0.0324+0.0324+0.0484)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0.1744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4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5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34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2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3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/>
              <p:nvPr/>
            </p:nvSpPr>
            <p:spPr>
              <a:xfrm>
                <a:off x="2481511" y="3692434"/>
                <a:ext cx="5435719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1−0.01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=5.999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11" y="3692434"/>
                <a:ext cx="5435719" cy="863763"/>
              </a:xfrm>
              <a:prstGeom prst="rect">
                <a:avLst/>
              </a:prstGeom>
              <a:blipFill>
                <a:blip r:embed="rId14"/>
                <a:stretch>
                  <a:fillRect t="-91304" r="-466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/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1−100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4.616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blipFill>
                <a:blip r:embed="rId15"/>
                <a:stretch>
                  <a:fillRect t="-91304" r="-240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/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1.383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blipFill>
                <a:blip r:embed="rId16"/>
                <a:stretch>
                  <a:fillRect l="-858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67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9C5706F-2144-C340-B0B6-6319774E9D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9866" y="3716725"/>
          <a:ext cx="6121832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5652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04806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-2.8134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-0.7765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1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0" dirty="0"/>
                        <a:t> 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-0.2544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-0.1688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58214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9707F0-79F0-9548-852F-B9649F8936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75BFB3-5FE0-6F4D-8C9D-AC98A74069AE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9B2B63-8EAF-9448-913A-056E3D3F0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44031-76FE-0348-BF6A-B0DFB9F5E74D}"/>
                  </a:ext>
                </a:extLst>
              </p:cNvPr>
              <p:cNvSpPr txBox="1"/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𝑆h𝑎𝑛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44031-76FE-0348-BF6A-B0DFB9F5E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blipFill>
                <a:blip r:embed="rId12"/>
                <a:stretch>
                  <a:fillRect l="-1630" t="-116393" r="-54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445EBA-5786-C342-9A2A-9CCB6E5AAD80}"/>
                  </a:ext>
                </a:extLst>
              </p:cNvPr>
              <p:cNvSpPr txBox="1"/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𝑆𝑖𝑚𝑝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445EBA-5786-C342-9A2A-9CCB6E5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blipFill>
                <a:blip r:embed="rId13"/>
                <a:stretch>
                  <a:fillRect l="-1932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CF1E257-4DAC-384E-8228-7E5F335E2252}"/>
              </a:ext>
            </a:extLst>
          </p:cNvPr>
          <p:cNvSpPr txBox="1"/>
          <p:nvPr/>
        </p:nvSpPr>
        <p:spPr>
          <a:xfrm>
            <a:off x="4263855" y="5610734"/>
            <a:ext cx="3820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-(-0.2544+-0.1688+-0.3087+-0.3087+-0.3572)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1.3978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83D8E4-322F-684E-A3E0-0277FBFE50A3}"/>
              </a:ext>
            </a:extLst>
          </p:cNvPr>
          <p:cNvSpPr txBox="1"/>
          <p:nvPr/>
        </p:nvSpPr>
        <p:spPr>
          <a:xfrm>
            <a:off x="4517399" y="6259578"/>
            <a:ext cx="3552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(0.0144+0.0036+0.0324+0.0324+0.2116)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0.2944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6D1B94-63BD-D246-A89F-9BB873D4EE2A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6D1B94-63BD-D246-A89F-9BB873D4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4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79241-FBBC-444A-8B29-442C10D5CB48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79241-FBBC-444A-8B29-442C10D5C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5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25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2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3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/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1−0.01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=4.989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blipFill>
                <a:blip r:embed="rId14"/>
                <a:stretch>
                  <a:fillRect t="-91304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/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1−100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2.191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blipFill>
                <a:blip r:embed="rId15"/>
                <a:stretch>
                  <a:fillRect t="-91304" r="-240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/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2.798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blipFill>
                <a:blip r:embed="rId16"/>
                <a:stretch>
                  <a:fillRect l="-858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966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005A9B"/>
      </a:hlink>
      <a:folHlink>
        <a:srgbClr val="5AAFE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603</Words>
  <Application>Microsoft Macintosh PowerPoint</Application>
  <PresentationFormat>On-screen Show (4:3)</PresentationFormat>
  <Paragraphs>281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Cambria Math</vt:lpstr>
      <vt:lpstr>Franklin Gothic Book</vt:lpstr>
      <vt:lpstr>Franklin Gothic Medium</vt:lpstr>
      <vt:lpstr>1_Office Theme</vt:lpstr>
      <vt:lpstr>OncoDiversity.jl</vt:lpstr>
      <vt:lpstr>Diversity Metrics</vt:lpstr>
      <vt:lpstr>Diversity Metrics</vt:lpstr>
      <vt:lpstr>Diversity Metrics</vt:lpstr>
      <vt:lpstr>Diversity Metrics</vt:lpstr>
      <vt:lpstr>Diversity Metrics</vt:lpstr>
      <vt:lpstr>Diversity Metrics</vt:lpstr>
      <vt:lpstr>Diversity Metrics</vt:lpstr>
      <vt:lpstr>Diversity Metrics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OncoDiversity.jl</dc:title>
  <dc:creator>Meghan C Ferrall-Fairbanks</dc:creator>
  <cp:lastModifiedBy>Meghan C Ferrall-Fairbanks</cp:lastModifiedBy>
  <cp:revision>2</cp:revision>
  <dcterms:created xsi:type="dcterms:W3CDTF">2020-10-09T21:25:52Z</dcterms:created>
  <dcterms:modified xsi:type="dcterms:W3CDTF">2020-10-09T21:28:33Z</dcterms:modified>
</cp:coreProperties>
</file>